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22" r:id="rId1"/>
  </p:sldMasterIdLst>
  <p:notesMasterIdLst>
    <p:notesMasterId r:id="rId14"/>
  </p:notesMasterIdLst>
  <p:sldIdLst>
    <p:sldId id="257" r:id="rId2"/>
    <p:sldId id="284" r:id="rId3"/>
    <p:sldId id="293" r:id="rId4"/>
    <p:sldId id="288" r:id="rId5"/>
    <p:sldId id="287" r:id="rId6"/>
    <p:sldId id="283" r:id="rId7"/>
    <p:sldId id="285" r:id="rId8"/>
    <p:sldId id="289" r:id="rId9"/>
    <p:sldId id="294" r:id="rId10"/>
    <p:sldId id="295" r:id="rId11"/>
    <p:sldId id="296" r:id="rId12"/>
    <p:sldId id="297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50766C-A5E1-4BE0-B79D-B221391E3231}" type="datetimeFigureOut">
              <a:rPr lang="id-ID" smtClean="0"/>
              <a:pPr/>
              <a:t>16/10/2025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82FA97-F5B0-460A-91C8-450B4369F818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60079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2FA97-F5B0-460A-91C8-450B4369F818}" type="slidenum">
              <a:rPr lang="id-ID" smtClean="0"/>
              <a:pPr/>
              <a:t>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35314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DCA0E8-9846-4C73-A291-330B2C07FC67}" type="slidenum">
              <a:rPr lang="id-ID" smtClean="0"/>
              <a:pPr/>
              <a:t>2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932879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DCA0E8-9846-4C73-A291-330B2C07FC67}" type="slidenum">
              <a:rPr lang="id-ID" smtClean="0">
                <a:solidFill>
                  <a:prstClr val="black"/>
                </a:solidFill>
              </a:rPr>
              <a:pPr/>
              <a:t>3</a:t>
            </a:fld>
            <a:endParaRPr lang="id-ID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59288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2FA97-F5B0-460A-91C8-450B4369F818}" type="slidenum">
              <a:rPr lang="id-ID" smtClean="0"/>
              <a:pPr/>
              <a:t>4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844593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DCA0E8-9846-4C73-A291-330B2C07FC67}" type="slidenum">
              <a:rPr lang="id-ID" smtClean="0"/>
              <a:pPr/>
              <a:t>5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156530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DCA0E8-9846-4C73-A291-330B2C07FC67}" type="slidenum">
              <a:rPr lang="id-ID" smtClean="0"/>
              <a:pPr/>
              <a:t>6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93807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DCA0E8-9846-4C73-A291-330B2C07FC67}" type="slidenum">
              <a:rPr lang="id-ID" smtClean="0"/>
              <a:pPr/>
              <a:t>7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181881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2FA97-F5B0-460A-91C8-450B4369F818}" type="slidenum">
              <a:rPr lang="id-ID" smtClean="0"/>
              <a:pPr/>
              <a:t>8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48246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2FA97-F5B0-460A-91C8-450B4369F818}" type="slidenum">
              <a:rPr lang="id-ID" smtClean="0">
                <a:solidFill>
                  <a:prstClr val="black"/>
                </a:solidFill>
              </a:rPr>
              <a:pPr/>
              <a:t>9</a:t>
            </a:fld>
            <a:endParaRPr lang="id-ID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83009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2FA97-F5B0-460A-91C8-450B4369F818}" type="slidenum">
              <a:rPr lang="id-ID" smtClean="0">
                <a:solidFill>
                  <a:prstClr val="black"/>
                </a:solidFill>
              </a:rPr>
              <a:pPr/>
              <a:t>10</a:t>
            </a:fld>
            <a:endParaRPr lang="id-ID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24482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2FA97-F5B0-460A-91C8-450B4369F818}" type="slidenum">
              <a:rPr lang="id-ID" smtClean="0">
                <a:solidFill>
                  <a:prstClr val="black"/>
                </a:solidFill>
              </a:rPr>
              <a:pPr/>
              <a:t>11</a:t>
            </a:fld>
            <a:endParaRPr lang="id-ID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42126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2FA97-F5B0-460A-91C8-450B4369F818}" type="slidenum">
              <a:rPr lang="id-ID" smtClean="0">
                <a:solidFill>
                  <a:prstClr val="black"/>
                </a:solidFill>
              </a:rPr>
              <a:pPr/>
              <a:t>12</a:t>
            </a:fld>
            <a:endParaRPr lang="id-ID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53636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7"/>
          <p:cNvSpPr>
            <a:spLocks noChangeArrowheads="1"/>
          </p:cNvSpPr>
          <p:nvPr/>
        </p:nvSpPr>
        <p:spPr bwMode="auto">
          <a:xfrm>
            <a:off x="1600200" y="0"/>
            <a:ext cx="716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  <p:sp>
        <p:nvSpPr>
          <p:cNvPr id="5" name="Text Box 34"/>
          <p:cNvSpPr txBox="1">
            <a:spLocks noChangeArrowheads="1"/>
          </p:cNvSpPr>
          <p:nvPr/>
        </p:nvSpPr>
        <p:spPr bwMode="auto">
          <a:xfrm>
            <a:off x="3871913" y="5514975"/>
            <a:ext cx="1157287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b="1"/>
              <a:t>Company</a:t>
            </a:r>
          </a:p>
          <a:p>
            <a:pPr>
              <a:defRPr/>
            </a:pPr>
            <a:r>
              <a:rPr lang="en-US" sz="2600" b="1"/>
              <a:t>LOGO</a:t>
            </a:r>
          </a:p>
        </p:txBody>
      </p:sp>
      <p:sp>
        <p:nvSpPr>
          <p:cNvPr id="6" name="Rectangle 52"/>
          <p:cNvSpPr>
            <a:spLocks noChangeArrowheads="1"/>
          </p:cNvSpPr>
          <p:nvPr/>
        </p:nvSpPr>
        <p:spPr bwMode="ltGray">
          <a:xfrm>
            <a:off x="5895975" y="0"/>
            <a:ext cx="3248025" cy="27813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  <p:grpSp>
        <p:nvGrpSpPr>
          <p:cNvPr id="7" name="Group 53"/>
          <p:cNvGrpSpPr>
            <a:grpSpLocks/>
          </p:cNvGrpSpPr>
          <p:nvPr/>
        </p:nvGrpSpPr>
        <p:grpSpPr bwMode="auto">
          <a:xfrm>
            <a:off x="19050" y="2330450"/>
            <a:ext cx="9115425" cy="358775"/>
            <a:chOff x="3827" y="1468"/>
            <a:chExt cx="1927" cy="226"/>
          </a:xfrm>
        </p:grpSpPr>
        <p:sp>
          <p:nvSpPr>
            <p:cNvPr id="8" name="Line 54"/>
            <p:cNvSpPr>
              <a:spLocks noChangeShapeType="1"/>
            </p:cNvSpPr>
            <p:nvPr/>
          </p:nvSpPr>
          <p:spPr bwMode="white">
            <a:xfrm>
              <a:off x="3827" y="1468"/>
              <a:ext cx="1927" cy="0"/>
            </a:xfrm>
            <a:prstGeom prst="line">
              <a:avLst/>
            </a:prstGeom>
            <a:noFill/>
            <a:ln w="1905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id-ID"/>
            </a:p>
          </p:txBody>
        </p:sp>
        <p:sp>
          <p:nvSpPr>
            <p:cNvPr id="9" name="Line 55"/>
            <p:cNvSpPr>
              <a:spLocks noChangeShapeType="1"/>
            </p:cNvSpPr>
            <p:nvPr/>
          </p:nvSpPr>
          <p:spPr bwMode="white">
            <a:xfrm>
              <a:off x="3827" y="1540"/>
              <a:ext cx="1927" cy="0"/>
            </a:xfrm>
            <a:prstGeom prst="line">
              <a:avLst/>
            </a:prstGeom>
            <a:noFill/>
            <a:ln w="1905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id-ID"/>
            </a:p>
          </p:txBody>
        </p:sp>
        <p:sp>
          <p:nvSpPr>
            <p:cNvPr id="10" name="Line 56"/>
            <p:cNvSpPr>
              <a:spLocks noChangeShapeType="1"/>
            </p:cNvSpPr>
            <p:nvPr/>
          </p:nvSpPr>
          <p:spPr bwMode="white">
            <a:xfrm>
              <a:off x="3827" y="1616"/>
              <a:ext cx="1927" cy="0"/>
            </a:xfrm>
            <a:prstGeom prst="line">
              <a:avLst/>
            </a:prstGeom>
            <a:noFill/>
            <a:ln w="1905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id-ID"/>
            </a:p>
          </p:txBody>
        </p:sp>
        <p:sp>
          <p:nvSpPr>
            <p:cNvPr id="11" name="Line 57"/>
            <p:cNvSpPr>
              <a:spLocks noChangeShapeType="1"/>
            </p:cNvSpPr>
            <p:nvPr/>
          </p:nvSpPr>
          <p:spPr bwMode="white">
            <a:xfrm>
              <a:off x="3827" y="1694"/>
              <a:ext cx="1927" cy="0"/>
            </a:xfrm>
            <a:prstGeom prst="line">
              <a:avLst/>
            </a:prstGeom>
            <a:noFill/>
            <a:ln w="1905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id-ID"/>
            </a:p>
          </p:txBody>
        </p:sp>
      </p:grpSp>
      <p:pic>
        <p:nvPicPr>
          <p:cNvPr id="12" name="Picture 6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887663" cy="279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60"/>
          <p:cNvSpPr>
            <a:spLocks noChangeArrowheads="1"/>
          </p:cNvSpPr>
          <p:nvPr/>
        </p:nvSpPr>
        <p:spPr bwMode="black">
          <a:xfrm>
            <a:off x="0" y="2787650"/>
            <a:ext cx="9144000" cy="71438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  <p:sp>
        <p:nvSpPr>
          <p:cNvPr id="14" name="Rectangle 63"/>
          <p:cNvSpPr>
            <a:spLocks noChangeArrowheads="1"/>
          </p:cNvSpPr>
          <p:nvPr/>
        </p:nvSpPr>
        <p:spPr bwMode="gray">
          <a:xfrm>
            <a:off x="2895600" y="2819400"/>
            <a:ext cx="6248400" cy="6858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  <p:pic>
        <p:nvPicPr>
          <p:cNvPr id="15" name="Picture 6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84488" y="0"/>
            <a:ext cx="3011487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grayWhite">
          <a:xfrm>
            <a:off x="2895600" y="4038600"/>
            <a:ext cx="6019800" cy="457200"/>
          </a:xfrm>
          <a:solidFill>
            <a:schemeClr val="tx1"/>
          </a:solidFill>
        </p:spPr>
        <p:txBody>
          <a:bodyPr/>
          <a:lstStyle>
            <a:lvl1pPr marL="0" indent="0">
              <a:buFont typeface="Wingdings" pitchFamily="2" charset="2"/>
              <a:buNone/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 bwMode="ltGray">
          <a:xfrm>
            <a:off x="3124200" y="2819400"/>
            <a:ext cx="5791200" cy="6858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400800"/>
            <a:ext cx="2133600" cy="32067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id-ID"/>
          </a:p>
        </p:txBody>
      </p:sp>
      <p:sp>
        <p:nvSpPr>
          <p:cNvPr id="1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400800"/>
            <a:ext cx="2895600" cy="32067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id-ID"/>
          </a:p>
        </p:txBody>
      </p:sp>
      <p:sp>
        <p:nvSpPr>
          <p:cNvPr id="1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400800"/>
            <a:ext cx="2133600" cy="32067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1CCB32F-639F-4353-B194-515F58951CA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7CC3E8-B2F5-4C76-A2A4-8FA8C4C9AA8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F11293-1922-490A-A548-BE0FF1D85F3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95400"/>
            <a:ext cx="4038600" cy="5026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038600" cy="5026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676E22-7A91-41BF-88E1-0CC0E5427F5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B56F6D-E67E-4CC3-B074-5F21D64D4FE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0E2885-4A8F-4637-B61F-E35D1A1FC41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9B7DA0-0302-4A6A-94C9-75BFAE9845F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B36488-F6F2-4AD5-AE2C-C8E95C28913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id-ID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683A83-621A-46D8-838A-3D4BA7A988F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FF4FEA-73B5-42A9-B0EF-E9C24070661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228600"/>
            <a:ext cx="2095500" cy="60928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134100" cy="60928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5D5728-DB1B-4413-9461-24DEE5086B7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228600"/>
            <a:ext cx="6324600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295400"/>
            <a:ext cx="8229600" cy="5026025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id-ID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A6ED59-F850-4B8B-A1FC-FE3A100E1E8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oleObject" Target="../embeddings/oleObject2.bin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vmlDrawing" Target="../drawings/vmlDrawing1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Rectangle 32"/>
          <p:cNvSpPr>
            <a:spLocks noChangeArrowheads="1"/>
          </p:cNvSpPr>
          <p:nvPr/>
        </p:nvSpPr>
        <p:spPr bwMode="ltGray">
          <a:xfrm>
            <a:off x="11113" y="0"/>
            <a:ext cx="9132887" cy="1125538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  <p:grpSp>
        <p:nvGrpSpPr>
          <p:cNvPr id="1030" name="Group 33"/>
          <p:cNvGrpSpPr>
            <a:grpSpLocks/>
          </p:cNvGrpSpPr>
          <p:nvPr/>
        </p:nvGrpSpPr>
        <p:grpSpPr bwMode="auto">
          <a:xfrm>
            <a:off x="0" y="879475"/>
            <a:ext cx="9144000" cy="144463"/>
            <a:chOff x="1519" y="554"/>
            <a:chExt cx="4241" cy="91"/>
          </a:xfrm>
        </p:grpSpPr>
        <p:sp>
          <p:nvSpPr>
            <p:cNvPr id="1058" name="Line 34"/>
            <p:cNvSpPr>
              <a:spLocks noChangeShapeType="1"/>
            </p:cNvSpPr>
            <p:nvPr userDrawn="1"/>
          </p:nvSpPr>
          <p:spPr bwMode="white">
            <a:xfrm>
              <a:off x="1519" y="554"/>
              <a:ext cx="4241" cy="0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id-ID"/>
            </a:p>
          </p:txBody>
        </p:sp>
        <p:sp>
          <p:nvSpPr>
            <p:cNvPr id="1059" name="Line 35"/>
            <p:cNvSpPr>
              <a:spLocks noChangeShapeType="1"/>
            </p:cNvSpPr>
            <p:nvPr userDrawn="1"/>
          </p:nvSpPr>
          <p:spPr bwMode="white">
            <a:xfrm>
              <a:off x="1519" y="599"/>
              <a:ext cx="4241" cy="0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id-ID"/>
            </a:p>
          </p:txBody>
        </p:sp>
        <p:sp>
          <p:nvSpPr>
            <p:cNvPr id="1060" name="Line 36"/>
            <p:cNvSpPr>
              <a:spLocks noChangeShapeType="1"/>
            </p:cNvSpPr>
            <p:nvPr userDrawn="1"/>
          </p:nvSpPr>
          <p:spPr bwMode="white">
            <a:xfrm>
              <a:off x="1519" y="645"/>
              <a:ext cx="4241" cy="0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id-ID"/>
            </a:p>
          </p:txBody>
        </p:sp>
      </p:grpSp>
      <p:grpSp>
        <p:nvGrpSpPr>
          <p:cNvPr id="1031" name="Group 37"/>
          <p:cNvGrpSpPr>
            <a:grpSpLocks/>
          </p:cNvGrpSpPr>
          <p:nvPr/>
        </p:nvGrpSpPr>
        <p:grpSpPr bwMode="auto">
          <a:xfrm>
            <a:off x="0" y="-11113"/>
            <a:ext cx="2341563" cy="1123951"/>
            <a:chOff x="0" y="0"/>
            <a:chExt cx="1475" cy="694"/>
          </a:xfrm>
        </p:grpSpPr>
        <p:graphicFrame>
          <p:nvGraphicFramePr>
            <p:cNvPr id="1026" name="Object 38"/>
            <p:cNvGraphicFramePr>
              <a:graphicFrameLocks noChangeAspect="1"/>
            </p:cNvGraphicFramePr>
            <p:nvPr/>
          </p:nvGraphicFramePr>
          <p:xfrm>
            <a:off x="695" y="0"/>
            <a:ext cx="780" cy="6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16" name="Image" r:id="rId16" imgW="3646321" imgH="3931376" progId="">
                    <p:embed/>
                  </p:oleObj>
                </mc:Choice>
                <mc:Fallback>
                  <p:oleObj name="Image" r:id="rId16" imgW="3646321" imgH="3931376" progId="">
                    <p:embed/>
                    <p:pic>
                      <p:nvPicPr>
                        <p:cNvPr id="0" name="Object 3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b="11470"/>
                        <a:stretch>
                          <a:fillRect/>
                        </a:stretch>
                      </p:blipFill>
                      <p:spPr bwMode="auto">
                        <a:xfrm>
                          <a:off x="695" y="0"/>
                          <a:ext cx="780" cy="6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2D6BC7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1D528D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B2B2B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7" name="Object 39"/>
            <p:cNvGraphicFramePr>
              <a:graphicFrameLocks noChangeAspect="1"/>
            </p:cNvGraphicFramePr>
            <p:nvPr/>
          </p:nvGraphicFramePr>
          <p:xfrm>
            <a:off x="0" y="0"/>
            <a:ext cx="737" cy="69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17" name="Image" r:id="rId18" imgW="2575783" imgH="2545301" progId="">
                    <p:embed/>
                  </p:oleObj>
                </mc:Choice>
                <mc:Fallback>
                  <p:oleObj name="Image" r:id="rId18" imgW="2575783" imgH="2545301" progId="">
                    <p:embed/>
                    <p:pic>
                      <p:nvPicPr>
                        <p:cNvPr id="0" name="Object 3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0" y="0"/>
                          <a:ext cx="737" cy="69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2D6BC7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1D528D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B2B2B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03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14600" y="228600"/>
            <a:ext cx="6324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95400"/>
            <a:ext cx="8229600" cy="502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21450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accent1"/>
                </a:solidFill>
              </a:defRPr>
            </a:lvl1pPr>
          </a:lstStyle>
          <a:p>
            <a:endParaRPr lang="id-ID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21450"/>
            <a:ext cx="2895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accent1"/>
                </a:solidFill>
              </a:defRPr>
            </a:lvl1pPr>
          </a:lstStyle>
          <a:p>
            <a:endParaRPr lang="id-ID"/>
          </a:p>
        </p:txBody>
      </p:sp>
      <p:sp>
        <p:nvSpPr>
          <p:cNvPr id="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521450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accent1"/>
                </a:solidFill>
              </a:defRPr>
            </a:lvl1pPr>
          </a:lstStyle>
          <a:p>
            <a:fld id="{D7147CF9-D26B-4805-A299-64B48DC71832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1037" name="Group 44"/>
          <p:cNvGrpSpPr>
            <a:grpSpLocks/>
          </p:cNvGrpSpPr>
          <p:nvPr/>
        </p:nvGrpSpPr>
        <p:grpSpPr bwMode="auto">
          <a:xfrm>
            <a:off x="0" y="1109663"/>
            <a:ext cx="9144000" cy="169862"/>
            <a:chOff x="0" y="699"/>
            <a:chExt cx="5760" cy="107"/>
          </a:xfrm>
        </p:grpSpPr>
        <p:sp>
          <p:nvSpPr>
            <p:cNvPr id="1064" name="Rectangle 40"/>
            <p:cNvSpPr>
              <a:spLocks noChangeArrowheads="1"/>
            </p:cNvSpPr>
            <p:nvPr userDrawn="1"/>
          </p:nvSpPr>
          <p:spPr bwMode="gray">
            <a:xfrm>
              <a:off x="0" y="699"/>
              <a:ext cx="5760" cy="45"/>
            </a:xfrm>
            <a:prstGeom prst="rect">
              <a:avLst/>
            </a:prstGeom>
            <a:solidFill>
              <a:schemeClr val="tx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1066" name="Rectangle 42"/>
            <p:cNvSpPr>
              <a:spLocks noChangeArrowheads="1"/>
            </p:cNvSpPr>
            <p:nvPr userDrawn="1"/>
          </p:nvSpPr>
          <p:spPr bwMode="gray">
            <a:xfrm>
              <a:off x="1476" y="713"/>
              <a:ext cx="4284" cy="93"/>
            </a:xfrm>
            <a:prstGeom prst="rect">
              <a:avLst/>
            </a:prstGeom>
            <a:solidFill>
              <a:schemeClr val="tx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2" r:id="rId12"/>
  </p:sldLayoutIdLst>
  <p:txStyles>
    <p:titleStyle>
      <a:lvl1pPr algn="r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50000"/>
        <a:buFont typeface="Wingdings 2" pitchFamily="18" charset="2"/>
        <a:buChar char="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60000"/>
        <a:buFont typeface="Wingdings 2" pitchFamily="18" charset="2"/>
        <a:buChar char="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4114800" cy="6858000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MANAJEMEN PEMASARAN </a:t>
            </a:r>
            <a:br>
              <a:rPr lang="en-US" b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PERTEMUAN 3</a:t>
            </a:r>
          </a:p>
        </p:txBody>
      </p:sp>
      <p:pic>
        <p:nvPicPr>
          <p:cNvPr id="2" name="Picture 2" descr="C:\Users\Acer\Contacts\Desktop\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0"/>
            <a:ext cx="48006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2514600" y="79801"/>
            <a:ext cx="6324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LINGKUNGAN PEMASARAN, SISTIM INFORMASI PEMASARAN &amp; RISET PEMASARAN </a:t>
            </a:r>
            <a:endParaRPr lang="en-US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33400" y="300344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89042" y="1803113"/>
            <a:ext cx="833764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adalah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seluruh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faktor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baik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internal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maupun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eksternal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, yang 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mempengaruhi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kemampuan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perusahaan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mengembangkan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mempertahankan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hubungan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sukses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pelanggan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sasaran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503829" y="3667876"/>
            <a:ext cx="59754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Kotler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lingkungan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pemasaran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adalah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</p:txBody>
      </p:sp>
      <p:sp>
        <p:nvSpPr>
          <p:cNvPr id="5" name="Rectangle 4"/>
          <p:cNvSpPr/>
          <p:nvPr/>
        </p:nvSpPr>
        <p:spPr>
          <a:xfrm>
            <a:off x="484494" y="4072160"/>
            <a:ext cx="83057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“Actors and forces outside marketing that affect marketing management’s ability to build and maintain successful relationships with target customers.”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1242224"/>
            <a:ext cx="36715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LINGKUNGAN PEMASARAN</a:t>
            </a:r>
          </a:p>
        </p:txBody>
      </p:sp>
    </p:spTree>
    <p:extLst>
      <p:ext uri="{BB962C8B-B14F-4D97-AF65-F5344CB8AC3E}">
        <p14:creationId xmlns:p14="http://schemas.microsoft.com/office/powerpoint/2010/main" val="2796713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1219200"/>
            <a:ext cx="8001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smtClean="0">
                <a:latin typeface="Calibri" panose="020F0502020204030204" pitchFamily="34" charset="0"/>
                <a:cs typeface="Calibri" panose="020F0502020204030204" pitchFamily="34" charset="0"/>
              </a:rPr>
              <a:t>Lingkungan pemasaran terbagi menjadi dua bagian utama: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1000" y="1735666"/>
            <a:ext cx="29694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A.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Lingkungan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Internal</a:t>
            </a:r>
          </a:p>
        </p:txBody>
      </p:sp>
      <p:sp>
        <p:nvSpPr>
          <p:cNvPr id="5" name="Rectangle 4"/>
          <p:cNvSpPr/>
          <p:nvPr/>
        </p:nvSpPr>
        <p:spPr>
          <a:xfrm>
            <a:off x="684663" y="2118541"/>
            <a:ext cx="7772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Lingkungan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internal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mencakup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faktor-faktor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di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perusahaan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dikendalikan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oleh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manajemen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390099" y="2948401"/>
            <a:ext cx="31245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B.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Lingkungan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Eksternal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84663" y="3387214"/>
            <a:ext cx="8077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Lingkungan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eksternal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terdiri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faktor-faktor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di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luar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kendali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perusahaan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namun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sangat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berpengaruh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terhadap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keputusan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pemasaran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Lingkungan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eksternal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dibagi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menjadi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dua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lapisan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99035" y="4587543"/>
            <a:ext cx="27060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1.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Lingkungan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Mikro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64467" y="5049208"/>
            <a:ext cx="76973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Lingkungan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mikro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mencakup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pihak-pihak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berhubungan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langsung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aktivitas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perusahaan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seperti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pemasok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perantara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pemasaran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pesaing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pelanggan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publik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667000" y="65038"/>
            <a:ext cx="6477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LINGKUNGAN PEMASARAN, SISTIM INFORMASI PEMASARAN &amp; RISET </a:t>
            </a:r>
            <a:r>
              <a:rPr lang="fi-FI" sz="24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EMASARAN </a:t>
            </a:r>
            <a:endParaRPr lang="en-US" sz="2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0843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667000" y="65038"/>
            <a:ext cx="6477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LINGKUNGAN PEMASARAN, SISTIM INFORMASI PEMASARAN &amp; RISET </a:t>
            </a:r>
            <a:r>
              <a:rPr lang="fi-FI" sz="24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PEMASARAN </a:t>
            </a:r>
            <a:endParaRPr lang="en-US" sz="2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57200" y="1094601"/>
            <a:ext cx="27830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2.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Lingkungan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Makro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93276" y="1539776"/>
            <a:ext cx="7620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Lingkungan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makro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adalah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kekuatan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besar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membentuk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peluang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ancaman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bagi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perusahaan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Biasanya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dikendalikan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meliputi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Demografi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ekonomi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sosial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budaya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tekonologi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politik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hokum, 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lingkungan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alam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21776" y="3109436"/>
            <a:ext cx="8763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Memahami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lingkungan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pemasaran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sangat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penting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bagi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perusahaan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karena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94564" y="3977606"/>
            <a:ext cx="861742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Membantu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mengidentifikasi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peluang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ancaman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pasar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Menyesuaikan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strategi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pemasaran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kondisi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eksternal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Meningkatkan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kemampuan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adaptasi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terhadap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perubahan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pasar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Mendukung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pengambilan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keputusan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tepat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responsif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Membangun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hubungan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lebih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kuat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pelanggan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mitra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bisnis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04269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0097" y="-62164"/>
            <a:ext cx="6572058" cy="101202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7788" y="1219200"/>
            <a:ext cx="44107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SISTIM INFORMASI PEMASARAN </a:t>
            </a:r>
          </a:p>
        </p:txBody>
      </p:sp>
      <p:sp>
        <p:nvSpPr>
          <p:cNvPr id="9" name="Rectangle 8"/>
          <p:cNvSpPr/>
          <p:nvPr/>
        </p:nvSpPr>
        <p:spPr>
          <a:xfrm>
            <a:off x="254096" y="1680865"/>
            <a:ext cx="850890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informasi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pemasaran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merupakan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sebuah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diterapkan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sebuah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organisasi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bertujuan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memudahkan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mempercepat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pertukaran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informasi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memuaskan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lingkungan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dinamis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melalui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proses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pendistribusian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promosi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penentuan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harga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barang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jasa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gagasan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87078" y="3733800"/>
            <a:ext cx="8704522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Enam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konsep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yang di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tetapkan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penanganan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informasi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pemasaran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yaitu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1.  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Menentukan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data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apa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dibutuhkan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pengambilan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keputusan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2.  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Mengumpulkan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informasi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3.  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Mengolah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data</a:t>
            </a: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4.  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Orientasi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kemasa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depan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mengantisipasi 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&amp;</a:t>
            </a:r>
            <a:r>
              <a:rPr lang="en-US" sz="2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mencegah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masalah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serta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     </a:t>
            </a:r>
            <a:r>
              <a:rPr lang="en-US" sz="2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memecahkannya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5.  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Dioperasikan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berdasarkan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kesinambungan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6.  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Memperdaya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gunakan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informasi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9169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1942" y="76200"/>
            <a:ext cx="6572058" cy="101202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85942" y="1295400"/>
            <a:ext cx="840085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informasi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pemasaran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memiliki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tiga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(3)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subsistem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input 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yaitu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Informasi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Akuntansi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Riset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Pemasaran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Pemasaran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Intelijen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5985" y="2910081"/>
            <a:ext cx="5943600" cy="35240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057400" y="2518239"/>
            <a:ext cx="54007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Gambar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Informasi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Fungsional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Fisik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0378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19400" y="-3412"/>
            <a:ext cx="628820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LINGKUNGAN PEMASARAN, SISTIM INFORMASI PEMASARAN &amp; RISET PEMASARAN </a:t>
            </a:r>
          </a:p>
        </p:txBody>
      </p:sp>
      <p:sp>
        <p:nvSpPr>
          <p:cNvPr id="3" name="Rectangle 2"/>
          <p:cNvSpPr/>
          <p:nvPr/>
        </p:nvSpPr>
        <p:spPr>
          <a:xfrm>
            <a:off x="188583" y="1219200"/>
            <a:ext cx="52616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Komponen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Informasi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Pemasaran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88582" y="1680865"/>
            <a:ext cx="880301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1.   Input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●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informasi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akuntansi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: 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mengumpulkan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 data  yang 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menjelaskan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transaksi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pemasaran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sebuah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perusahaan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●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Intelijen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pemasaran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:   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mengumpulkan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informasi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lingkungan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perusahaan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berkaitan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operasi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pemasaran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●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Riset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pemasaran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peneliti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pemasaran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melakukan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suatu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penelitian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khusus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mengenai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operasi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pemasaran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8582" y="4444030"/>
            <a:ext cx="47175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2.   Basis data (database)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pemasaran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9600" y="4848618"/>
            <a:ext cx="8229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●  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Data yang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digunakan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oleh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subsistem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output yang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berasal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database.</a:t>
            </a:r>
          </a:p>
        </p:txBody>
      </p:sp>
    </p:spTree>
    <p:extLst>
      <p:ext uri="{BB962C8B-B14F-4D97-AF65-F5344CB8AC3E}">
        <p14:creationId xmlns:p14="http://schemas.microsoft.com/office/powerpoint/2010/main" val="3078836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9529" y="1170769"/>
            <a:ext cx="29740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3.   Output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pemasaran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94899" y="1614922"/>
            <a:ext cx="8077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Tiap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subsistem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output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menyediakan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informasi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tentang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subsistem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itu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sebagai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bagian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bauran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yaitu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harga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produk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promosi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place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19529" y="2797739"/>
            <a:ext cx="46975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Model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Sistem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Informasi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Pemasaran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3496607"/>
            <a:ext cx="6553200" cy="305659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667000" y="183760"/>
            <a:ext cx="6324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LINGKUNGAN PEMASARAN, SISTIM INFORMASI PEMASARAN &amp; RISET PEMASARAN </a:t>
            </a:r>
          </a:p>
        </p:txBody>
      </p:sp>
    </p:spTree>
    <p:extLst>
      <p:ext uri="{BB962C8B-B14F-4D97-AF65-F5344CB8AC3E}">
        <p14:creationId xmlns:p14="http://schemas.microsoft.com/office/powerpoint/2010/main" val="975777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43200" y="135402"/>
            <a:ext cx="6400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LINGKUNGAN PEMASARAN, SISTIM INFORMASI PEMASARAN &amp; RISET PEMASARAN </a:t>
            </a:r>
          </a:p>
        </p:txBody>
      </p:sp>
      <p:sp>
        <p:nvSpPr>
          <p:cNvPr id="3" name="Rectangle 2"/>
          <p:cNvSpPr/>
          <p:nvPr/>
        </p:nvSpPr>
        <p:spPr>
          <a:xfrm>
            <a:off x="228600" y="1219200"/>
            <a:ext cx="26847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RISET PEMASARAN </a:t>
            </a:r>
          </a:p>
        </p:txBody>
      </p:sp>
      <p:sp>
        <p:nvSpPr>
          <p:cNvPr id="4" name="Rectangle 3"/>
          <p:cNvSpPr/>
          <p:nvPr/>
        </p:nvSpPr>
        <p:spPr>
          <a:xfrm>
            <a:off x="304800" y="1680865"/>
            <a:ext cx="8458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Riset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pemasaran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sebagai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fungsi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menghubungkan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konsumen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pelanggan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masyarakat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umum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pemasar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melalui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informasi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sp>
        <p:nvSpPr>
          <p:cNvPr id="6" name="Rectangle 5"/>
          <p:cNvSpPr/>
          <p:nvPr/>
        </p:nvSpPr>
        <p:spPr>
          <a:xfrm>
            <a:off x="277504" y="2988312"/>
            <a:ext cx="34539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Manfaat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Riset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Pemasaran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92288" y="3503726"/>
            <a:ext cx="694671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Mengumpulkan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informasi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2.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Berfokus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pada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pelanggan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3. 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Prediksi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Keunggulan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kompetitif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0337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43200" y="97493"/>
            <a:ext cx="6400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LINGKUNGAN PEMASARAN, SISTIM INFORMASI PEMASARAN &amp; RISET PEMASARAN </a:t>
            </a:r>
          </a:p>
        </p:txBody>
      </p:sp>
      <p:sp>
        <p:nvSpPr>
          <p:cNvPr id="3" name="Rectangle 2"/>
          <p:cNvSpPr/>
          <p:nvPr/>
        </p:nvSpPr>
        <p:spPr>
          <a:xfrm>
            <a:off x="228600" y="1219200"/>
            <a:ext cx="32296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Tujuan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Riset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Pemasaran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1000" y="1680865"/>
            <a:ext cx="7162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Memahami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tentang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kebutuhan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konsumen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saat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ini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endParaRPr lang="en-US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AutoNum type="arabicPeriod"/>
            </a:pP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Mengidentifikasi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celah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pasar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Mengurangi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risiko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kegagalan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produk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Meminimalkan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risiko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bisnis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46797" y="3331568"/>
            <a:ext cx="29889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Jenis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Riset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Pemasaran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85604" y="3793233"/>
            <a:ext cx="37587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1.   Problem solving research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85604" y="4151275"/>
            <a:ext cx="31354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2.   Controlling research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85604" y="4531896"/>
            <a:ext cx="28435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3.   Planning research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81055" y="4931217"/>
            <a:ext cx="33045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Metode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Riset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Pemasaran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11762" y="5311838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AutoNum type="arabicPeriod"/>
            </a:pP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Kuisioner</a:t>
            </a:r>
            <a:endParaRPr lang="en-US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AutoNum type="arabicPeriod"/>
            </a:pP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Riset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group</a:t>
            </a:r>
          </a:p>
          <a:p>
            <a:pPr marL="342900" indent="-342900">
              <a:buAutoNum type="arabicPeriod"/>
            </a:pP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Survey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050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43200" y="97493"/>
            <a:ext cx="6400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sz="24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LINGKUNGAN PEMASARAN, SISTIM INFORMASI PEMASARAN &amp; RISET PEMASARAN </a:t>
            </a:r>
          </a:p>
        </p:txBody>
      </p:sp>
      <p:sp>
        <p:nvSpPr>
          <p:cNvPr id="5" name="Rectangle 4"/>
          <p:cNvSpPr/>
          <p:nvPr/>
        </p:nvSpPr>
        <p:spPr>
          <a:xfrm>
            <a:off x="312761" y="1732865"/>
            <a:ext cx="19060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1.   Evaluating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2205903"/>
            <a:ext cx="8153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Fungsi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riset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pemasaran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dilakukan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fungsi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ini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biasanya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digunakan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mengevaluasi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program- program 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pemasaran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telah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dilakukan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sebelumnya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12761" y="994201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dirty="0"/>
          </a:p>
          <a:p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Fungsi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Riset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Pemasaran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43468" y="3406232"/>
            <a:ext cx="24644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2.   Understanding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19918" y="3733800"/>
            <a:ext cx="78906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Fungsi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riset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pemasaran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ini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menekankan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pada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tujuan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memahami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konsumen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sebagai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salah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satu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insight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masukan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sangat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penting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bagi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perusahaan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43468" y="4934129"/>
            <a:ext cx="18814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3.   Predicting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19918" y="5363949"/>
            <a:ext cx="77648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Fungsi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riset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pemasaran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terakhir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ini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merupakan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fungsi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sebenarnya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paling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sulit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dilakukan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595130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43200" y="97493"/>
            <a:ext cx="6400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sz="24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LINGKUNGAN PEMASARAN, SISTIM INFORMASI PEMASARAN &amp; RISET PEMASARAN </a:t>
            </a:r>
          </a:p>
        </p:txBody>
      </p:sp>
      <p:sp>
        <p:nvSpPr>
          <p:cNvPr id="3" name="Rectangle 2"/>
          <p:cNvSpPr/>
          <p:nvPr/>
        </p:nvSpPr>
        <p:spPr>
          <a:xfrm>
            <a:off x="152400" y="1219200"/>
            <a:ext cx="45699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Langkah-Langkah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Riset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Pemasaran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400" y="1680865"/>
            <a:ext cx="6941067" cy="29546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AutoNum type="arabicPeriod"/>
            </a:pP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Perumusan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masalah</a:t>
            </a:r>
            <a:endParaRPr lang="en-US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AutoNum type="arabicPeriod"/>
            </a:pP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Penentuan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tujuan</a:t>
            </a:r>
            <a:endParaRPr lang="en-US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AutoNum type="arabicPeriod"/>
            </a:pP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Penentuan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desain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riset</a:t>
            </a:r>
            <a:endParaRPr lang="en-US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AutoNum type="arabicPeriod"/>
            </a:pP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Perancangan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metode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pengumpulan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data</a:t>
            </a:r>
          </a:p>
          <a:p>
            <a:pPr marL="342900" indent="-342900">
              <a:buAutoNum type="arabicPeriod"/>
            </a:pP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Penentuan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metode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pengambilan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sampel</a:t>
            </a:r>
            <a:endParaRPr lang="en-US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AutoNum type="arabicPeriod"/>
            </a:pP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Pengolahan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data, 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analisa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interpretasi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hasil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riset</a:t>
            </a:r>
            <a:endParaRPr lang="en-US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AutoNum type="arabicPeriod"/>
            </a:pP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Penyusunan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laporan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riset</a:t>
            </a:r>
            <a:endParaRPr lang="en-US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399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s01_1">
  <a:themeElements>
    <a:clrScheme name="ms01_1 1">
      <a:dk1>
        <a:srgbClr val="1D528D"/>
      </a:dk1>
      <a:lt1>
        <a:srgbClr val="FFFFFF"/>
      </a:lt1>
      <a:dk2>
        <a:srgbClr val="000000"/>
      </a:dk2>
      <a:lt2>
        <a:srgbClr val="B2B2B2"/>
      </a:lt2>
      <a:accent1>
        <a:srgbClr val="2D6BC7"/>
      </a:accent1>
      <a:accent2>
        <a:srgbClr val="FF9900"/>
      </a:accent2>
      <a:accent3>
        <a:srgbClr val="FFFFFF"/>
      </a:accent3>
      <a:accent4>
        <a:srgbClr val="174578"/>
      </a:accent4>
      <a:accent5>
        <a:srgbClr val="ADBAE0"/>
      </a:accent5>
      <a:accent6>
        <a:srgbClr val="E78A00"/>
      </a:accent6>
      <a:hlink>
        <a:srgbClr val="9999FF"/>
      </a:hlink>
      <a:folHlink>
        <a:srgbClr val="969696"/>
      </a:folHlink>
    </a:clrScheme>
    <a:fontScheme name="ms01_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s01_1 1">
        <a:dk1>
          <a:srgbClr val="1D528D"/>
        </a:dk1>
        <a:lt1>
          <a:srgbClr val="FFFFFF"/>
        </a:lt1>
        <a:dk2>
          <a:srgbClr val="000000"/>
        </a:dk2>
        <a:lt2>
          <a:srgbClr val="B2B2B2"/>
        </a:lt2>
        <a:accent1>
          <a:srgbClr val="2D6BC7"/>
        </a:accent1>
        <a:accent2>
          <a:srgbClr val="FF9900"/>
        </a:accent2>
        <a:accent3>
          <a:srgbClr val="FFFFFF"/>
        </a:accent3>
        <a:accent4>
          <a:srgbClr val="174578"/>
        </a:accent4>
        <a:accent5>
          <a:srgbClr val="ADBAE0"/>
        </a:accent5>
        <a:accent6>
          <a:srgbClr val="E78A00"/>
        </a:accent6>
        <a:hlink>
          <a:srgbClr val="9999F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01_1 2">
        <a:dk1>
          <a:srgbClr val="808080"/>
        </a:dk1>
        <a:lt1>
          <a:srgbClr val="FFFFFF"/>
        </a:lt1>
        <a:dk2>
          <a:srgbClr val="000000"/>
        </a:dk2>
        <a:lt2>
          <a:srgbClr val="B2B2B2"/>
        </a:lt2>
        <a:accent1>
          <a:srgbClr val="058089"/>
        </a:accent1>
        <a:accent2>
          <a:srgbClr val="66BE0E"/>
        </a:accent2>
        <a:accent3>
          <a:srgbClr val="FFFFFF"/>
        </a:accent3>
        <a:accent4>
          <a:srgbClr val="6C6C6C"/>
        </a:accent4>
        <a:accent5>
          <a:srgbClr val="AAC0C4"/>
        </a:accent5>
        <a:accent6>
          <a:srgbClr val="5CAC0C"/>
        </a:accent6>
        <a:hlink>
          <a:srgbClr val="2CA9D0"/>
        </a:hlink>
        <a:folHlink>
          <a:srgbClr val="4841D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01_1 3">
        <a:dk1>
          <a:srgbClr val="1D528D"/>
        </a:dk1>
        <a:lt1>
          <a:srgbClr val="FFFFFF"/>
        </a:lt1>
        <a:dk2>
          <a:srgbClr val="000000"/>
        </a:dk2>
        <a:lt2>
          <a:srgbClr val="CACACA"/>
        </a:lt2>
        <a:accent1>
          <a:srgbClr val="0099CC"/>
        </a:accent1>
        <a:accent2>
          <a:srgbClr val="8BC84E"/>
        </a:accent2>
        <a:accent3>
          <a:srgbClr val="FFFFFF"/>
        </a:accent3>
        <a:accent4>
          <a:srgbClr val="174578"/>
        </a:accent4>
        <a:accent5>
          <a:srgbClr val="AACAE2"/>
        </a:accent5>
        <a:accent6>
          <a:srgbClr val="7DB546"/>
        </a:accent6>
        <a:hlink>
          <a:srgbClr val="6E81E0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Sample presentation slides</Template>
  <TotalTime>0</TotalTime>
  <Words>730</Words>
  <Application>Microsoft Office PowerPoint</Application>
  <PresentationFormat>On-screen Show (4:3)</PresentationFormat>
  <Paragraphs>98</Paragraphs>
  <Slides>12</Slides>
  <Notes>12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Times New Roman</vt:lpstr>
      <vt:lpstr>Wingdings</vt:lpstr>
      <vt:lpstr>Wingdings 2</vt:lpstr>
      <vt:lpstr>ms01_1</vt:lpstr>
      <vt:lpstr>Image</vt:lpstr>
      <vt:lpstr>MANAJEMEN PEMASARAN   PERTEMUAN 3</vt:lpstr>
      <vt:lpstr>LINGKUNGAN PEMASARAN, SISTIM INFORMASI PEMASARAN &amp; RISET PEMASARAN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Marketing</dc:title>
  <dc:creator/>
  <cp:lastModifiedBy/>
  <cp:revision>1</cp:revision>
  <dcterms:created xsi:type="dcterms:W3CDTF">2014-08-30T06:21:55Z</dcterms:created>
  <dcterms:modified xsi:type="dcterms:W3CDTF">2025-10-16T03:41:05Z</dcterms:modified>
</cp:coreProperties>
</file>